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98" r:id="rId6"/>
    <p:sldId id="299" r:id="rId7"/>
    <p:sldId id="301" r:id="rId8"/>
    <p:sldId id="309" r:id="rId9"/>
    <p:sldId id="302" r:id="rId10"/>
    <p:sldId id="303" r:id="rId11"/>
    <p:sldId id="305" r:id="rId12"/>
    <p:sldId id="304" r:id="rId13"/>
    <p:sldId id="306" r:id="rId14"/>
    <p:sldId id="307" r:id="rId15"/>
    <p:sldId id="311" r:id="rId16"/>
    <p:sldId id="310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00" r:id="rId25"/>
    <p:sldId id="31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1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  <a:alpha val="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zusrymarov.cz/download/Sablony_III/Priloha_c_2_Prehled_sablon_MS_a_ZS_I_OPJAK_final_web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usrymarov.cz/index.php/pro-ucitel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zusrymarov.cz/download/Sablony_III/Priloha_c_2_Prehled_sablon_MS_a_ZS_I_OPJAK_final_web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usrymarov.cz/index.php/pro-ucitele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zusrymarov.cz/download/Sablony_III/Priloha_c_2_Prehled_sablon_MS_a_ZS_I_OPJAK_final_web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usrymarov.cz/index.php/pro-ucitel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zusrymarov.cz/download/Sablony_III/Priloha_c_2_Prehled_sablon_MS_a_ZS_I_OPJAK_final_web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usrymarov.cz/index.php/pro-ucitel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zusrymarov.cz/download/Sablony_III/Priloha_c_2_Prehled_sablon_MS_a_ZS_I_OPJAK_final_web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usrymarov.cz/index.php/pro-ucitel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zusrymarov.cz/download/Sablony_III/Priloha_c_2_Prehled_sablon_MS_a_ZS_I_OPJAK_final_web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usrymarov.cz/index.php/pro-ucitel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zusrymarov.cz/download/Sablony_III/Priloha_c_2_Prehled_sablon_MS_a_ZS_I_OPJAK_final_web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zusrymarov.cz/index.php/pro-ucitel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8621" y="360485"/>
            <a:ext cx="10596319" cy="169726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31. 10. 2022 – porada k šablonám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98621" y="4048019"/>
            <a:ext cx="11640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sz="4000" cap="all" dirty="0">
                <a:ln w="3175" cmpd="sng">
                  <a:noFill/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z této prezentace budeme vycházet po celou dobu trvání našeho projektu.</a:t>
            </a:r>
          </a:p>
        </p:txBody>
      </p:sp>
    </p:spTree>
    <p:extLst>
      <p:ext uri="{BB962C8B-B14F-4D97-AF65-F5344CB8AC3E}">
        <p14:creationId xmlns:p14="http://schemas.microsoft.com/office/powerpoint/2010/main" val="14299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Jan Kučera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407031"/>
              </p:ext>
            </p:extLst>
          </p:nvPr>
        </p:nvGraphicFramePr>
        <p:xfrm>
          <a:off x="227897" y="884979"/>
          <a:ext cx="11891068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924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092350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074463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330716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563051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19.625,-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  <a:tr h="2328551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1.VII/4 Odborně zaměřená tematická a komunitní setkávání v ZUŠ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komunitně osvětová setkání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(Variace,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besídky, koncerty …)</a:t>
                      </a:r>
                      <a:endParaRPr lang="cs-CZ" sz="18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>
                          <a:hlinkClick r:id="rId3"/>
                        </a:rPr>
                        <a:t>Na </a:t>
                      </a:r>
                      <a:r>
                        <a:rPr lang="cs-CZ" dirty="0" smtClean="0">
                          <a:hlinkClick r:id="rId3"/>
                        </a:rPr>
                        <a:t>tomto odkazu </a:t>
                      </a:r>
                      <a:r>
                        <a:rPr lang="cs-CZ" dirty="0" smtClean="0"/>
                        <a:t>si prostuduje vše, co je potřebné (strany</a:t>
                      </a:r>
                      <a:r>
                        <a:rPr lang="cs-CZ" baseline="0" dirty="0" smtClean="0"/>
                        <a:t> 88 – 90), jsou tu i příklady.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>
                          <a:hlinkClick r:id="rId4"/>
                        </a:rPr>
                        <a:t>Z tohoto</a:t>
                      </a:r>
                      <a:r>
                        <a:rPr lang="cs-CZ" baseline="0" dirty="0" smtClean="0">
                          <a:hlinkClick r:id="rId4"/>
                        </a:rPr>
                        <a:t> </a:t>
                      </a:r>
                      <a:r>
                        <a:rPr lang="cs-CZ" dirty="0" smtClean="0">
                          <a:hlinkClick r:id="rId4"/>
                        </a:rPr>
                        <a:t>odkazu </a:t>
                      </a:r>
                      <a:r>
                        <a:rPr lang="cs-CZ" dirty="0" smtClean="0"/>
                        <a:t>(naše stránky, sekce Pro učitele, dole) si stáhne formulář, kde vyplní vše potřebné</a:t>
                      </a:r>
                      <a:r>
                        <a:rPr lang="cs-CZ" dirty="0" smtClean="0"/>
                        <a:t>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i="1" dirty="0" smtClean="0"/>
                        <a:t>Tohle už je nad limit projektu. Přesto je žádoucí, aby aktivita probíhaly</a:t>
                      </a:r>
                      <a:r>
                        <a:rPr lang="cs-CZ" i="1" baseline="0" dirty="0" smtClean="0"/>
                        <a:t> – budou zkrátka do zásoby k Vox </a:t>
                      </a:r>
                      <a:r>
                        <a:rPr lang="cs-CZ" i="1" baseline="0" dirty="0" err="1" smtClean="0"/>
                        <a:t>montaně</a:t>
                      </a:r>
                      <a:r>
                        <a:rPr lang="cs-CZ" i="1" baseline="0" dirty="0" smtClean="0"/>
                        <a:t>.</a:t>
                      </a:r>
                      <a:endParaRPr lang="cs-CZ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954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59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Jaroslava Brulíková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27897" y="1809418"/>
          <a:ext cx="11891068" cy="338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924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092350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074463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391834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995111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19.625,-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9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Jana Sedláčková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767299"/>
              </p:ext>
            </p:extLst>
          </p:nvPr>
        </p:nvGraphicFramePr>
        <p:xfrm>
          <a:off x="227897" y="1809418"/>
          <a:ext cx="11891068" cy="338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924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092350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074463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391834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995111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30.400,-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60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Karel Cvrk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1912"/>
              </p:ext>
            </p:extLst>
          </p:nvPr>
        </p:nvGraphicFramePr>
        <p:xfrm>
          <a:off x="227897" y="748714"/>
          <a:ext cx="11891068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175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855130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293122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19.625,-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1.VII/3 Inovativní vzdělávání žáků v ZUŠ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cs-CZ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projektová výuka (ve škole/mimo školu);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tandemová výuka;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vzdělávání s využitím nových technologií;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zážitková pedagogika;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propojování formálního a neformálního vzdělávání;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aktivizující metody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>
                          <a:hlinkClick r:id="rId3"/>
                        </a:rPr>
                        <a:t>Na tomto odkazu </a:t>
                      </a:r>
                      <a:r>
                        <a:rPr lang="cs-CZ" dirty="0" smtClean="0"/>
                        <a:t>si prostuduje vše, co je potřebné (strany</a:t>
                      </a:r>
                      <a:r>
                        <a:rPr lang="cs-CZ" baseline="0" dirty="0" smtClean="0"/>
                        <a:t> 85 – 87), jsou tu i příklady.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>
                          <a:hlinkClick r:id="rId4"/>
                        </a:rPr>
                        <a:t>Z tohoto</a:t>
                      </a:r>
                      <a:r>
                        <a:rPr lang="cs-CZ" baseline="0" dirty="0" smtClean="0">
                          <a:hlinkClick r:id="rId4"/>
                        </a:rPr>
                        <a:t> </a:t>
                      </a:r>
                      <a:r>
                        <a:rPr lang="cs-CZ" dirty="0" smtClean="0">
                          <a:hlinkClick r:id="rId4"/>
                        </a:rPr>
                        <a:t>odkazu </a:t>
                      </a:r>
                      <a:r>
                        <a:rPr lang="cs-CZ" dirty="0" smtClean="0"/>
                        <a:t>(naše stránky, sekce Pro učitele, dole) si stáhne formulář, kde vyplní vše potřebné.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Aktivita musí trvat 32 hodin.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160.000,-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7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666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Silvie Jablončíková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702375"/>
              </p:ext>
            </p:extLst>
          </p:nvPr>
        </p:nvGraphicFramePr>
        <p:xfrm>
          <a:off x="227897" y="867586"/>
          <a:ext cx="11891068" cy="516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175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855130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293122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19.625,-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1.VII/3 Inovativní vzdělávání žáků v ZUŠ</a:t>
                      </a:r>
                    </a:p>
                    <a:p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i="1" dirty="0" smtClean="0"/>
                        <a:t>Jde o tandemovou výuku s Martinou Kohoutkovou. Máme ji napsanou u Martiny Kohoutkové, vyplňovat</a:t>
                      </a:r>
                      <a:r>
                        <a:rPr lang="cs-CZ" i="1" baseline="0" dirty="0" smtClean="0"/>
                        <a:t> nutné papíry bude napůl s ní.</a:t>
                      </a:r>
                      <a:endParaRPr lang="cs-CZ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7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42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Lenka Janoušková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133396"/>
              </p:ext>
            </p:extLst>
          </p:nvPr>
        </p:nvGraphicFramePr>
        <p:xfrm>
          <a:off x="227897" y="867586"/>
          <a:ext cx="11891068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175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855130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293122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19.625,-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1.VII/4 Odborně zaměřená tematická a komunitní setkávání v ZUŠ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komunitně osvětová setkání (Vox Montana, besídky, koncerty …)</a:t>
                      </a:r>
                      <a:endParaRPr lang="cs-CZ" sz="18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i="1" dirty="0" smtClean="0"/>
                        <a:t>Spolu s Jiřím </a:t>
                      </a:r>
                      <a:r>
                        <a:rPr lang="cs-CZ" i="1" dirty="0" err="1" smtClean="0"/>
                        <a:t>Tauferem</a:t>
                      </a:r>
                      <a:r>
                        <a:rPr lang="cs-CZ" i="1" dirty="0" smtClean="0"/>
                        <a:t>.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>
                          <a:hlinkClick r:id="rId3"/>
                        </a:rPr>
                        <a:t>Na tomto odkazu </a:t>
                      </a:r>
                      <a:r>
                        <a:rPr lang="cs-CZ" dirty="0" smtClean="0"/>
                        <a:t>si prostuduje vše, co je potřebné (strany</a:t>
                      </a:r>
                      <a:r>
                        <a:rPr lang="cs-CZ" baseline="0" dirty="0" smtClean="0"/>
                        <a:t> 88 – 90), jsou tu i příklady.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>
                          <a:hlinkClick r:id="rId4"/>
                        </a:rPr>
                        <a:t>Z tohoto</a:t>
                      </a:r>
                      <a:r>
                        <a:rPr lang="cs-CZ" baseline="0" dirty="0" smtClean="0">
                          <a:hlinkClick r:id="rId4"/>
                        </a:rPr>
                        <a:t> </a:t>
                      </a:r>
                      <a:r>
                        <a:rPr lang="cs-CZ" dirty="0" smtClean="0">
                          <a:hlinkClick r:id="rId4"/>
                        </a:rPr>
                        <a:t>odkazu </a:t>
                      </a:r>
                      <a:r>
                        <a:rPr lang="cs-CZ" dirty="0" smtClean="0"/>
                        <a:t>(naše stránky, sekce Pro učitele, dole) si stáhne formulář, kde vyplní vše potřebné.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cs-CZ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43.890,-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7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34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Kamila Pánková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80350"/>
              </p:ext>
            </p:extLst>
          </p:nvPr>
        </p:nvGraphicFramePr>
        <p:xfrm>
          <a:off x="227897" y="867586"/>
          <a:ext cx="11891068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175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855130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293122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15.700,-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1.VII/3 Inovativní vzdělávání žáků v ZUŠ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cs-CZ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projektová výuka (ve škole/mimo školu);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tandemová výuka;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vzdělávání s využitím nových technologií;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zážitková pedagogika;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propojování formálního a neformálního vzdělávání;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aktivizující metody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>
                          <a:hlinkClick r:id="rId3"/>
                        </a:rPr>
                        <a:t>Na tomto odkazu </a:t>
                      </a:r>
                      <a:r>
                        <a:rPr lang="cs-CZ" dirty="0" smtClean="0"/>
                        <a:t>si prostuduje vše, co je potřebné (strany</a:t>
                      </a:r>
                      <a:r>
                        <a:rPr lang="cs-CZ" baseline="0" dirty="0" smtClean="0"/>
                        <a:t> 85 – 87), jsou tu i příklady.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>
                          <a:hlinkClick r:id="rId4"/>
                        </a:rPr>
                        <a:t>Z tohoto</a:t>
                      </a:r>
                      <a:r>
                        <a:rPr lang="cs-CZ" baseline="0" dirty="0" smtClean="0">
                          <a:hlinkClick r:id="rId4"/>
                        </a:rPr>
                        <a:t> </a:t>
                      </a:r>
                      <a:r>
                        <a:rPr lang="cs-CZ" dirty="0" smtClean="0">
                          <a:hlinkClick r:id="rId4"/>
                        </a:rPr>
                        <a:t>odkazu </a:t>
                      </a:r>
                      <a:r>
                        <a:rPr lang="cs-CZ" dirty="0" smtClean="0"/>
                        <a:t>(naše stránky, sekce Pro učitele, dole) si stáhne formulář, kde vyplní vše potřebné.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Aktivita musí trvat 32 hodin.</a:t>
                      </a:r>
                      <a:endParaRPr lang="cs-CZ" dirty="0" smtClean="0"/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cs-CZ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256.000,-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7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89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Šárka Lupečková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68817"/>
              </p:ext>
            </p:extLst>
          </p:nvPr>
        </p:nvGraphicFramePr>
        <p:xfrm>
          <a:off x="227897" y="867586"/>
          <a:ext cx="11891068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175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855130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293122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15.700,-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1.VII/3 Inovativní vzdělávání žáků v ZUŠ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cs-CZ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projektová výuka (ve škole/mimo školu);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tandemová výuka;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vzdělávání s využitím nových technologií;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zážitková pedagogika;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propojování formálního a neformálního vzdělávání;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aktivizující metody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>
                          <a:hlinkClick r:id="rId3"/>
                        </a:rPr>
                        <a:t>Na tomto odkazu </a:t>
                      </a:r>
                      <a:r>
                        <a:rPr lang="cs-CZ" dirty="0" smtClean="0"/>
                        <a:t>si prostuduje vše, co je potřebné (strany</a:t>
                      </a:r>
                      <a:r>
                        <a:rPr lang="cs-CZ" baseline="0" dirty="0" smtClean="0"/>
                        <a:t> 85 – 87), jsou tu i příklady.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>
                          <a:hlinkClick r:id="rId4"/>
                        </a:rPr>
                        <a:t>Z tohoto</a:t>
                      </a:r>
                      <a:r>
                        <a:rPr lang="cs-CZ" baseline="0" dirty="0" smtClean="0">
                          <a:hlinkClick r:id="rId4"/>
                        </a:rPr>
                        <a:t> </a:t>
                      </a:r>
                      <a:r>
                        <a:rPr lang="cs-CZ" dirty="0" smtClean="0">
                          <a:hlinkClick r:id="rId4"/>
                        </a:rPr>
                        <a:t>odkazu </a:t>
                      </a:r>
                      <a:r>
                        <a:rPr lang="cs-CZ" dirty="0" smtClean="0"/>
                        <a:t>(naše stránky, sekce Pro učitele, dole) si stáhne formulář, kde vyplní vše potřebné.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Aktivita musí trvat 32 hodin.</a:t>
                      </a:r>
                      <a:endParaRPr lang="cs-CZ" dirty="0" smtClean="0"/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cs-CZ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352.000,-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7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22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Martina Kohoutková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984986"/>
              </p:ext>
            </p:extLst>
          </p:nvPr>
        </p:nvGraphicFramePr>
        <p:xfrm>
          <a:off x="227897" y="867586"/>
          <a:ext cx="11891068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175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855130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293122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35.325,-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1.VII/3 Inovativní vzdělávání žáků v ZUŠ</a:t>
                      </a:r>
                    </a:p>
                    <a:p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r>
                        <a:rPr lang="cs-CZ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projektová výuka (ve škole/mimo školu);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tandemová výuka;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vzdělávání s využitím nových technologií;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zážitková pedagogika;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propojování formálního a neformálního vzdělávání; </a:t>
                      </a:r>
                    </a:p>
                    <a:p>
                      <a:r>
                        <a:rPr lang="cs-CZ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• aktivizující metody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>
                          <a:hlinkClick r:id="rId3"/>
                        </a:rPr>
                        <a:t>Na tomto odkazu </a:t>
                      </a:r>
                      <a:r>
                        <a:rPr lang="cs-CZ" dirty="0" smtClean="0"/>
                        <a:t>si prostuduje vše, co je potřebné (strany</a:t>
                      </a:r>
                      <a:r>
                        <a:rPr lang="cs-CZ" baseline="0" dirty="0" smtClean="0"/>
                        <a:t> 85 – 87), jsou tu i příklady.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>
                          <a:hlinkClick r:id="rId4"/>
                        </a:rPr>
                        <a:t>Z tohoto</a:t>
                      </a:r>
                      <a:r>
                        <a:rPr lang="cs-CZ" baseline="0" dirty="0" smtClean="0">
                          <a:hlinkClick r:id="rId4"/>
                        </a:rPr>
                        <a:t> </a:t>
                      </a:r>
                      <a:r>
                        <a:rPr lang="cs-CZ" dirty="0" smtClean="0">
                          <a:hlinkClick r:id="rId4"/>
                        </a:rPr>
                        <a:t>odkazu </a:t>
                      </a:r>
                      <a:r>
                        <a:rPr lang="cs-CZ" dirty="0" smtClean="0"/>
                        <a:t>(naše stránky, sekce Pro učitele, dole) si stáhne formulář, kde vyplní vše potřebné.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baseline="0" dirty="0" smtClean="0"/>
                        <a:t>Aktivita musí trvat 32 hodin.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i="1" baseline="0" dirty="0" smtClean="0"/>
                        <a:t>Včetně tandemové výuky se Silvií.</a:t>
                      </a:r>
                      <a:endParaRPr lang="cs-CZ" i="1" dirty="0" smtClean="0"/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cs-CZ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192.000,-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37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21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Martina Kohoutková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330873"/>
              </p:ext>
            </p:extLst>
          </p:nvPr>
        </p:nvGraphicFramePr>
        <p:xfrm>
          <a:off x="227897" y="1836850"/>
          <a:ext cx="11891068" cy="260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175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855130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293122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1.VII/2 Spolupráce pracovníků ve vzdělávání ZUŠ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spolupráce se ZUŠ Jeseník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 smtClean="0">
                          <a:hlinkClick r:id="rId3"/>
                        </a:rPr>
                        <a:t>Na tomto odkazu </a:t>
                      </a:r>
                      <a:r>
                        <a:rPr lang="cs-CZ" dirty="0" smtClean="0"/>
                        <a:t>si prostuduje vše, co je potřebné (</a:t>
                      </a:r>
                      <a:r>
                        <a:rPr lang="cs-CZ" smtClean="0"/>
                        <a:t>strany</a:t>
                      </a:r>
                      <a:r>
                        <a:rPr lang="cs-CZ" baseline="0" smtClean="0"/>
                        <a:t> 83 – 84), </a:t>
                      </a:r>
                      <a:r>
                        <a:rPr lang="cs-CZ" baseline="0" dirty="0" smtClean="0"/>
                        <a:t>jsou tu i příklady.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dirty="0" smtClean="0">
                          <a:hlinkClick r:id="rId4"/>
                        </a:rPr>
                        <a:t>Z tohoto</a:t>
                      </a:r>
                      <a:r>
                        <a:rPr lang="cs-CZ" baseline="0" dirty="0" smtClean="0">
                          <a:hlinkClick r:id="rId4"/>
                        </a:rPr>
                        <a:t> </a:t>
                      </a:r>
                      <a:r>
                        <a:rPr lang="cs-CZ" dirty="0" smtClean="0">
                          <a:hlinkClick r:id="rId4"/>
                        </a:rPr>
                        <a:t>odkazu </a:t>
                      </a:r>
                      <a:r>
                        <a:rPr lang="cs-CZ" dirty="0" smtClean="0"/>
                        <a:t>(naše stránky, sekce Pro učitele, dole) si stáhne formulář, kde vyplní vše potřebné.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3.925,-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1539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69454" y="1079018"/>
            <a:ext cx="1172876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Žádost </a:t>
            </a:r>
            <a:r>
              <a:rPr lang="cs-CZ" sz="2800" dirty="0" smtClean="0">
                <a:solidFill>
                  <a:schemeClr val="bg1"/>
                </a:solidFill>
              </a:rPr>
              <a:t>byla podána </a:t>
            </a:r>
            <a:r>
              <a:rPr lang="cs-CZ" sz="2800" dirty="0" smtClean="0">
                <a:solidFill>
                  <a:schemeClr val="bg1"/>
                </a:solidFill>
              </a:rPr>
              <a:t>17. 10. 2022. </a:t>
            </a:r>
            <a:endParaRPr lang="cs-CZ" sz="2800" dirty="0" smtClean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chemeClr val="bg1"/>
                </a:solidFill>
              </a:rPr>
              <a:t>Kdy </a:t>
            </a:r>
            <a:r>
              <a:rPr lang="cs-CZ" sz="2800" dirty="0" smtClean="0">
                <a:solidFill>
                  <a:schemeClr val="bg1"/>
                </a:solidFill>
              </a:rPr>
              <a:t>nám projekt schválí a kdy pošlou peníze, </a:t>
            </a:r>
            <a:r>
              <a:rPr lang="cs-CZ" sz="2800" dirty="0" smtClean="0">
                <a:solidFill>
                  <a:schemeClr val="bg1"/>
                </a:solidFill>
              </a:rPr>
              <a:t>nikdo netuší.</a:t>
            </a:r>
            <a:endParaRPr lang="cs-CZ" sz="2800" dirty="0" smtClean="0">
              <a:solidFill>
                <a:schemeClr val="bg1"/>
              </a:solidFill>
            </a:endParaRPr>
          </a:p>
          <a:p>
            <a:endParaRPr lang="cs-CZ" sz="2800" dirty="0" smtClean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chemeClr val="bg1"/>
                </a:solidFill>
              </a:rPr>
              <a:t>Musel jsem z vašich přání ubrat. Vašich návrhů přišlo za víc než </a:t>
            </a:r>
            <a:br>
              <a:rPr lang="cs-CZ" sz="2800" dirty="0" smtClean="0">
                <a:solidFill>
                  <a:schemeClr val="bg1"/>
                </a:solidFill>
              </a:rPr>
            </a:br>
            <a:r>
              <a:rPr lang="cs-CZ" sz="2800" dirty="0" smtClean="0">
                <a:solidFill>
                  <a:schemeClr val="bg1"/>
                </a:solidFill>
              </a:rPr>
              <a:t>2.000.000,-, ale náš limit je 1.275.000,-. </a:t>
            </a:r>
            <a:endParaRPr lang="cs-CZ" sz="2800" dirty="0" smtClean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chemeClr val="bg1"/>
                </a:solidFill>
              </a:rPr>
              <a:t>Poskládal </a:t>
            </a:r>
            <a:r>
              <a:rPr lang="cs-CZ" sz="2800" dirty="0" smtClean="0">
                <a:solidFill>
                  <a:schemeClr val="bg1"/>
                </a:solidFill>
              </a:rPr>
              <a:t>jsem to tak, že z limitu chybí 285,-.</a:t>
            </a:r>
          </a:p>
          <a:p>
            <a:r>
              <a:rPr lang="cs-CZ" sz="2800" dirty="0" smtClean="0">
                <a:solidFill>
                  <a:schemeClr val="bg1"/>
                </a:solidFill>
              </a:rPr>
              <a:t>Snažil jsem se o co největší finanční přínos, aniž bychom vymýšleli mnoho nového.</a:t>
            </a:r>
          </a:p>
          <a:p>
            <a:endParaRPr lang="cs-CZ" sz="2800" dirty="0" smtClean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chemeClr val="bg1"/>
                </a:solidFill>
              </a:rPr>
              <a:t>Projekt začíná 1. 8. 2022, končí 1. 9. 2024 (aktivity do 30. 6. 2024).</a:t>
            </a:r>
          </a:p>
          <a:p>
            <a:endParaRPr lang="cs-CZ" sz="2800" dirty="0" smtClean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chemeClr val="bg1"/>
                </a:solidFill>
              </a:rPr>
              <a:t>Připomínám, že šablony jsou pouze čtyři, takže té administrativy výrazně ubyde.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69454" y="137801"/>
            <a:ext cx="10596319" cy="82647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</a:rPr>
              <a:t>Všeobecné informace o projektu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15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Eva Hradilová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727321"/>
              </p:ext>
            </p:extLst>
          </p:nvPr>
        </p:nvGraphicFramePr>
        <p:xfrm>
          <a:off x="227897" y="1836850"/>
          <a:ext cx="11891068" cy="260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4175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855130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293122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24057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Neúčastní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se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81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10312" y="164806"/>
            <a:ext cx="118597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Kdo bude realizovat školení ze šablony </a:t>
            </a:r>
            <a:r>
              <a:rPr lang="cs-CZ" sz="3600" dirty="0">
                <a:solidFill>
                  <a:schemeClr val="dk1"/>
                </a:solidFill>
              </a:rPr>
              <a:t>1.VII/1 Vzdělávání pracovníků ve vzdělávání </a:t>
            </a:r>
            <a:r>
              <a:rPr lang="cs-CZ" sz="3600" dirty="0" smtClean="0">
                <a:solidFill>
                  <a:schemeClr val="dk1"/>
                </a:solidFill>
              </a:rPr>
              <a:t>ZUŠ</a:t>
            </a:r>
            <a:r>
              <a:rPr lang="cs-CZ" sz="3600" dirty="0" smtClean="0">
                <a:solidFill>
                  <a:schemeClr val="bg1"/>
                </a:solidFill>
              </a:rPr>
              <a:t>, pohlídá si:</a:t>
            </a:r>
          </a:p>
          <a:p>
            <a:endParaRPr lang="cs-CZ" sz="3600" dirty="0">
              <a:solidFill>
                <a:schemeClr val="bg1"/>
              </a:solidFill>
            </a:endParaRPr>
          </a:p>
          <a:p>
            <a:pPr marL="571500" indent="-571500">
              <a:buFontTx/>
              <a:buChar char="-"/>
            </a:pPr>
            <a:r>
              <a:rPr lang="cs-CZ" sz="3600" dirty="0" smtClean="0">
                <a:solidFill>
                  <a:schemeClr val="bg1"/>
                </a:solidFill>
              </a:rPr>
              <a:t>Školení musí být osmihodinové.</a:t>
            </a:r>
          </a:p>
          <a:p>
            <a:pPr marL="571500" indent="-571500">
              <a:buFontTx/>
              <a:buChar char="-"/>
            </a:pPr>
            <a:r>
              <a:rPr lang="cs-CZ" sz="3600" dirty="0" smtClean="0">
                <a:solidFill>
                  <a:schemeClr val="bg1"/>
                </a:solidFill>
              </a:rPr>
              <a:t>Školení může, ale nemusí mít akreditaci.</a:t>
            </a:r>
          </a:p>
          <a:p>
            <a:pPr marL="571500" indent="-571500">
              <a:buFontTx/>
              <a:buChar char="-"/>
            </a:pPr>
            <a:r>
              <a:rPr lang="cs-CZ" sz="3600" dirty="0" smtClean="0">
                <a:solidFill>
                  <a:schemeClr val="bg1"/>
                </a:solidFill>
              </a:rPr>
              <a:t>Ideální bude, když školitel přijede k nám – je to levnější.</a:t>
            </a:r>
          </a:p>
          <a:p>
            <a:pPr marL="571500" indent="-571500">
              <a:buFontTx/>
              <a:buChar char="-"/>
            </a:pPr>
            <a:r>
              <a:rPr lang="cs-CZ" sz="3600" dirty="0" smtClean="0">
                <a:solidFill>
                  <a:schemeClr val="bg1"/>
                </a:solidFill>
              </a:rPr>
              <a:t>Školit se můžeme i navzájem. Do šablony můžeme zahrnout i </a:t>
            </a:r>
            <a:r>
              <a:rPr lang="cs-CZ" sz="3600" dirty="0" err="1" smtClean="0">
                <a:solidFill>
                  <a:schemeClr val="bg1"/>
                </a:solidFill>
              </a:rPr>
              <a:t>mentoring</a:t>
            </a:r>
            <a:r>
              <a:rPr lang="cs-CZ" sz="3600" dirty="0" smtClean="0">
                <a:solidFill>
                  <a:schemeClr val="bg1"/>
                </a:solidFill>
              </a:rPr>
              <a:t>.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28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8979" y="2633686"/>
            <a:ext cx="11859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Dotazy, připomínky …?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24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1539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920439" y="4560985"/>
            <a:ext cx="99820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FFFF00"/>
                </a:solidFill>
              </a:rPr>
              <a:t>Zásada:</a:t>
            </a:r>
          </a:p>
          <a:p>
            <a:r>
              <a:rPr lang="cs-CZ" sz="4000" dirty="0" smtClean="0">
                <a:solidFill>
                  <a:srgbClr val="FFFF00"/>
                </a:solidFill>
              </a:rPr>
              <a:t>Snažte se neutratit za šablonu 100%!!! </a:t>
            </a:r>
            <a:br>
              <a:rPr lang="cs-CZ" sz="4000" dirty="0" smtClean="0">
                <a:solidFill>
                  <a:srgbClr val="FFFF00"/>
                </a:solidFill>
              </a:rPr>
            </a:br>
            <a:r>
              <a:rPr lang="cs-CZ" sz="4000" dirty="0" smtClean="0">
                <a:solidFill>
                  <a:srgbClr val="FFFF00"/>
                </a:solidFill>
              </a:rPr>
              <a:t>Ten zbytek nám totiž zůstane.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69454" y="137801"/>
            <a:ext cx="10596319" cy="82647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</a:rPr>
              <a:t>Všeobecné informace o projektu</a:t>
            </a:r>
            <a:endParaRPr lang="cs-CZ" dirty="0">
              <a:solidFill>
                <a:schemeClr val="bg1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11437"/>
              </p:ext>
            </p:extLst>
          </p:nvPr>
        </p:nvGraphicFramePr>
        <p:xfrm>
          <a:off x="574911" y="1205560"/>
          <a:ext cx="11373836" cy="3021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459">
                  <a:extLst>
                    <a:ext uri="{9D8B030D-6E8A-4147-A177-3AD203B41FA5}">
                      <a16:colId xmlns:a16="http://schemas.microsoft.com/office/drawing/2014/main" val="645969496"/>
                    </a:ext>
                  </a:extLst>
                </a:gridCol>
                <a:gridCol w="2843459">
                  <a:extLst>
                    <a:ext uri="{9D8B030D-6E8A-4147-A177-3AD203B41FA5}">
                      <a16:colId xmlns:a16="http://schemas.microsoft.com/office/drawing/2014/main" val="3518854866"/>
                    </a:ext>
                  </a:extLst>
                </a:gridCol>
                <a:gridCol w="2843459">
                  <a:extLst>
                    <a:ext uri="{9D8B030D-6E8A-4147-A177-3AD203B41FA5}">
                      <a16:colId xmlns:a16="http://schemas.microsoft.com/office/drawing/2014/main" val="355829603"/>
                    </a:ext>
                  </a:extLst>
                </a:gridCol>
                <a:gridCol w="2843459">
                  <a:extLst>
                    <a:ext uri="{9D8B030D-6E8A-4147-A177-3AD203B41FA5}">
                      <a16:colId xmlns:a16="http://schemas.microsoft.com/office/drawing/2014/main" val="524146039"/>
                    </a:ext>
                  </a:extLst>
                </a:gridCol>
              </a:tblGrid>
              <a:tr h="1764407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 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1.VII/2 Spolupráce pracovníků ve vzdělávání ZUŠ 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1.VII/3 Inovativní vzdělávání žáků v ZUŠ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1.VII/4 Odborně zaměřená tematická a komunitní setkávání v ZUŠ 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05808"/>
                  </a:ext>
                </a:extLst>
              </a:tr>
              <a:tr h="55043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68x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1x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30x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30x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302511"/>
                  </a:ext>
                </a:extLst>
              </a:tr>
              <a:tr h="550435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3.925,-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3.925,-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32.000,-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1.463,-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846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9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1539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19986" y="1779318"/>
            <a:ext cx="117287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Další zásada, kterou už jsme si říkali mnohokrát (jsou i v zápisech z porad) je ta, že kdo se projektu nezúčastní, nekoupí si ani papíry, ani pomůcky, nikam nepojede … - školní peníze jsou pro něj tabu).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endParaRPr lang="cs-CZ" sz="2800" dirty="0" smtClean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chemeClr val="bg1"/>
                </a:solidFill>
              </a:rPr>
              <a:t>Teď to uděláme tak, že si vše projdeme a rozdělíme si úkoly. Každý bude vědět, co má na starosti a jaké aktivity a jaké papíry bude vykazovat.</a:t>
            </a:r>
          </a:p>
          <a:p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69454" y="137801"/>
            <a:ext cx="10596319" cy="82647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</a:rPr>
              <a:t>Všeobecné informace o projektu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26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1539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 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69454" y="2510838"/>
            <a:ext cx="117287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Marii </a:t>
            </a:r>
            <a:r>
              <a:rPr lang="cs-CZ" sz="2800" dirty="0" smtClean="0">
                <a:solidFill>
                  <a:schemeClr val="bg1"/>
                </a:solidFill>
              </a:rPr>
              <a:t>Šormovou požádám, aby vedla záznamy o tom, co kdo realizoval a kolik peněz vyčerpal.</a:t>
            </a:r>
          </a:p>
          <a:p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chemeClr val="bg1"/>
                </a:solidFill>
              </a:rPr>
              <a:t>Všechny papíry k šablonám předávejte do kanceláře IHNED po skončení aktivity.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69454" y="137801"/>
            <a:ext cx="10596319" cy="82647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 smtClean="0">
                <a:solidFill>
                  <a:schemeClr val="bg1"/>
                </a:solidFill>
              </a:rPr>
              <a:t>Všeobecné informace o projektu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38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Jiří Taufer 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24148" y="831010"/>
          <a:ext cx="11891068" cy="5898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924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092350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074463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391834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995111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35.325,-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  <a:tr h="125601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i="0" dirty="0" smtClean="0"/>
                        <a:t>Dále</a:t>
                      </a:r>
                      <a:r>
                        <a:rPr lang="cs-CZ" i="0" baseline="0" dirty="0" smtClean="0"/>
                        <a:t> bude vše administrovat – </a:t>
                      </a:r>
                      <a:r>
                        <a:rPr lang="cs-CZ" i="0" baseline="0" dirty="0" smtClean="0">
                          <a:solidFill>
                            <a:srgbClr val="FF0000"/>
                          </a:solidFill>
                        </a:rPr>
                        <a:t>kontroly, průběžné a závěrečné zprávy, smlouvy …</a:t>
                      </a:r>
                      <a:endParaRPr lang="cs-CZ" i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182722"/>
                  </a:ext>
                </a:extLst>
              </a:tr>
              <a:tr h="125601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1.VII/3 </a:t>
                      </a:r>
                      <a:r>
                        <a:rPr lang="cs-CZ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Inovativn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í </a:t>
                      </a:r>
                      <a:r>
                        <a:rPr lang="en-US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žáků</a:t>
                      </a:r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 ZUŠ</a:t>
                      </a:r>
                      <a:r>
                        <a:rPr lang="cs-CZ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(v projektu se s tím nepočítá,</a:t>
                      </a:r>
                      <a:r>
                        <a:rPr lang="cs-CZ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ale zahrnout to tam můžeme)</a:t>
                      </a:r>
                      <a:endParaRPr lang="cs-CZ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?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Tohle je záloha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/>
                        <a:t>?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177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23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Adéla Továrková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899969"/>
              </p:ext>
            </p:extLst>
          </p:nvPr>
        </p:nvGraphicFramePr>
        <p:xfrm>
          <a:off x="227897" y="2047162"/>
          <a:ext cx="11891068" cy="338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924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092350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074463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391834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995111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11.775,-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30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Vanda Witassková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27897" y="2047162"/>
          <a:ext cx="11891068" cy="338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924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092350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074463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391834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995111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3.925,-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94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6486" y="6173746"/>
            <a:ext cx="592261" cy="48036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27897" y="138781"/>
            <a:ext cx="11509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Martina Mácová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21671"/>
              </p:ext>
            </p:extLst>
          </p:nvPr>
        </p:nvGraphicFramePr>
        <p:xfrm>
          <a:off x="227897" y="1809418"/>
          <a:ext cx="11891068" cy="338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924">
                  <a:extLst>
                    <a:ext uri="{9D8B030D-6E8A-4147-A177-3AD203B41FA5}">
                      <a16:colId xmlns:a16="http://schemas.microsoft.com/office/drawing/2014/main" val="3111764219"/>
                    </a:ext>
                  </a:extLst>
                </a:gridCol>
                <a:gridCol w="1092350">
                  <a:extLst>
                    <a:ext uri="{9D8B030D-6E8A-4147-A177-3AD203B41FA5}">
                      <a16:colId xmlns:a16="http://schemas.microsoft.com/office/drawing/2014/main" val="187390344"/>
                    </a:ext>
                  </a:extLst>
                </a:gridCol>
                <a:gridCol w="5074463">
                  <a:extLst>
                    <a:ext uri="{9D8B030D-6E8A-4147-A177-3AD203B41FA5}">
                      <a16:colId xmlns:a16="http://schemas.microsoft.com/office/drawing/2014/main" val="444167142"/>
                    </a:ext>
                  </a:extLst>
                </a:gridCol>
                <a:gridCol w="2231331">
                  <a:extLst>
                    <a:ext uri="{9D8B030D-6E8A-4147-A177-3AD203B41FA5}">
                      <a16:colId xmlns:a16="http://schemas.microsoft.com/office/drawing/2014/main" val="542788923"/>
                    </a:ext>
                  </a:extLst>
                </a:gridCol>
              </a:tblGrid>
              <a:tr h="391834">
                <a:tc>
                  <a:txBody>
                    <a:bodyPr/>
                    <a:lstStyle/>
                    <a:p>
                      <a:r>
                        <a:rPr lang="cs-CZ" dirty="0" smtClean="0"/>
                        <a:t>Šablona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Kolikrát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Bude vykazovat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 školy přinese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364854"/>
                  </a:ext>
                </a:extLst>
              </a:tr>
              <a:tr h="2995111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1.VII/1 Vzdělávání pracovníků ve vzdělávání ZUŠ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cs-CZ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školení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Certifikát absolvování vzdělávání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Doklad o splnění kvalifikačních požadavků supervizora/mentora/kouče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 případě realizace vzdělávání distanční formou doklad o jeho realizaci, a to snímkem obrazovky, ze kterých bude vždy zřejmá přítomnost účastníka vzdělávání a zároveň zobrazení dolní lišty, kde je vidět datum a čas pořízení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screenu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19.625,-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72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f47a1c86-7432-44a4-b9df-d1b274250307" xsi:nil="true"/>
    <IsNotebookLocked xmlns="f47a1c86-7432-44a4-b9df-d1b274250307" xsi:nil="true"/>
    <Invited_Members xmlns="f47a1c86-7432-44a4-b9df-d1b274250307" xsi:nil="true"/>
    <Math_Settings xmlns="f47a1c86-7432-44a4-b9df-d1b274250307" xsi:nil="true"/>
    <Has_Leaders_Only_SectionGroup xmlns="f47a1c86-7432-44a4-b9df-d1b274250307" xsi:nil="true"/>
    <Teachers xmlns="f47a1c86-7432-44a4-b9df-d1b274250307">
      <UserInfo>
        <DisplayName/>
        <AccountId xsi:nil="true"/>
        <AccountType/>
      </UserInfo>
    </Teachers>
    <Student_Groups xmlns="f47a1c86-7432-44a4-b9df-d1b274250307">
      <UserInfo>
        <DisplayName/>
        <AccountId xsi:nil="true"/>
        <AccountType/>
      </UserInfo>
    </Student_Groups>
    <Leaders xmlns="f47a1c86-7432-44a4-b9df-d1b274250307">
      <UserInfo>
        <DisplayName/>
        <AccountId xsi:nil="true"/>
        <AccountType/>
      </UserInfo>
    </Leaders>
    <Has_Teacher_Only_SectionGroup xmlns="f47a1c86-7432-44a4-b9df-d1b274250307" xsi:nil="true"/>
    <Students xmlns="f47a1c86-7432-44a4-b9df-d1b274250307">
      <UserInfo>
        <DisplayName/>
        <AccountId xsi:nil="true"/>
        <AccountType/>
      </UserInfo>
    </Students>
    <AppVersion xmlns="f47a1c86-7432-44a4-b9df-d1b274250307" xsi:nil="true"/>
    <Invited_Teachers xmlns="f47a1c86-7432-44a4-b9df-d1b274250307" xsi:nil="true"/>
    <Templates xmlns="f47a1c86-7432-44a4-b9df-d1b274250307" xsi:nil="true"/>
    <Self_Registration_Enabled xmlns="f47a1c86-7432-44a4-b9df-d1b274250307" xsi:nil="true"/>
    <Member_Groups xmlns="f47a1c86-7432-44a4-b9df-d1b274250307">
      <UserInfo>
        <DisplayName/>
        <AccountId xsi:nil="true"/>
        <AccountType/>
      </UserInfo>
    </Member_Groups>
    <TeamsChannelId xmlns="f47a1c86-7432-44a4-b9df-d1b274250307" xsi:nil="true"/>
    <DefaultSectionNames xmlns="f47a1c86-7432-44a4-b9df-d1b274250307" xsi:nil="true"/>
    <Is_Collaboration_Space_Locked xmlns="f47a1c86-7432-44a4-b9df-d1b274250307" xsi:nil="true"/>
    <Members xmlns="f47a1c86-7432-44a4-b9df-d1b274250307">
      <UserInfo>
        <DisplayName/>
        <AccountId xsi:nil="true"/>
        <AccountType/>
      </UserInfo>
    </Members>
    <NotebookType xmlns="f47a1c86-7432-44a4-b9df-d1b274250307" xsi:nil="true"/>
    <Distribution_Groups xmlns="f47a1c86-7432-44a4-b9df-d1b274250307" xsi:nil="true"/>
    <Invited_Students xmlns="f47a1c86-7432-44a4-b9df-d1b274250307" xsi:nil="true"/>
    <Invited_Leaders xmlns="f47a1c86-7432-44a4-b9df-d1b274250307" xsi:nil="true"/>
    <FolderType xmlns="f47a1c86-7432-44a4-b9df-d1b274250307" xsi:nil="true"/>
    <CultureName xmlns="f47a1c86-7432-44a4-b9df-d1b274250307" xsi:nil="true"/>
    <Owner xmlns="f47a1c86-7432-44a4-b9df-d1b274250307">
      <UserInfo>
        <DisplayName/>
        <AccountId xsi:nil="true"/>
        <AccountType/>
      </UserInfo>
    </Own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55F32241DA9F4598EED925703ED748" ma:contentTypeVersion="38" ma:contentTypeDescription="Vytvoří nový dokument" ma:contentTypeScope="" ma:versionID="c54fb33b9a4bd1a9eb41d51e8e105d00">
  <xsd:schema xmlns:xsd="http://www.w3.org/2001/XMLSchema" xmlns:xs="http://www.w3.org/2001/XMLSchema" xmlns:p="http://schemas.microsoft.com/office/2006/metadata/properties" xmlns:ns3="f47a1c86-7432-44a4-b9df-d1b274250307" xmlns:ns4="329190ea-98cc-40d7-851e-56cec0bddc53" targetNamespace="http://schemas.microsoft.com/office/2006/metadata/properties" ma:root="true" ma:fieldsID="7c0bebdd8219f17d4d456bca59f2f1ec" ns3:_="" ns4:_="">
    <xsd:import namespace="f47a1c86-7432-44a4-b9df-d1b274250307"/>
    <xsd:import namespace="329190ea-98cc-40d7-851e-56cec0bddc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Leaders" minOccurs="0"/>
                <xsd:element ref="ns3:Members" minOccurs="0"/>
                <xsd:element ref="ns3:Member_Groups" minOccurs="0"/>
                <xsd:element ref="ns3:Invited_Leaders" minOccurs="0"/>
                <xsd:element ref="ns3:Invited_Members" minOccurs="0"/>
                <xsd:element ref="ns3:Has_Leaders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a1c86-7432-44a4-b9df-d1b2742503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2" nillable="true" ma:displayName="Math Settings" ma:internalName="Math_Settings">
      <xsd:simpleType>
        <xsd:restriction base="dms:Text"/>
      </xsd:simple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Leaders" ma:index="36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7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8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39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0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41" nillable="true" ma:displayName="Has Leaders Only SectionGroup" ma:internalName="Has_Leaders_Only_SectionGroup">
      <xsd:simpleType>
        <xsd:restriction base="dms:Boolean"/>
      </xsd:simpleType>
    </xsd:element>
    <xsd:element name="MediaLengthInSeconds" ma:index="4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190ea-98cc-40d7-851e-56cec0bddc53" elementFormDefault="qualified">
    <xsd:import namespace="http://schemas.microsoft.com/office/2006/documentManagement/types"/>
    <xsd:import namespace="http://schemas.microsoft.com/office/infopath/2007/PartnerControls"/>
    <xsd:element name="SharedWithUsers" ma:index="4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4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8D0A9F-61B0-4091-9B04-608B7FE4B405}">
  <ds:schemaRefs>
    <ds:schemaRef ds:uri="http://schemas.microsoft.com/office/2006/metadata/properties"/>
    <ds:schemaRef ds:uri="f47a1c86-7432-44a4-b9df-d1b274250307"/>
    <ds:schemaRef ds:uri="329190ea-98cc-40d7-851e-56cec0bddc5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044E3C2-C97D-40D8-9F82-4C571D0FF2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7a1c86-7432-44a4-b9df-d1b274250307"/>
    <ds:schemaRef ds:uri="329190ea-98cc-40d7-851e-56cec0bddc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E7BA250-36FB-4617-950C-103D61EFD2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1576</TotalTime>
  <Words>1946</Words>
  <Application>Microsoft Office PowerPoint</Application>
  <PresentationFormat>Širokoúhlá obrazovka</PresentationFormat>
  <Paragraphs>293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 3</vt:lpstr>
      <vt:lpstr>Řez</vt:lpstr>
      <vt:lpstr>31. 10. 2022 – porada k šablonám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22. 6. 2022 - porada</dc:title>
  <dc:creator>Jiří Taufer</dc:creator>
  <cp:lastModifiedBy>Jiří Taufer</cp:lastModifiedBy>
  <cp:revision>281</cp:revision>
  <dcterms:created xsi:type="dcterms:W3CDTF">2022-05-30T07:22:16Z</dcterms:created>
  <dcterms:modified xsi:type="dcterms:W3CDTF">2022-10-29T08:42:34Z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0x0101004B55F32241DA9F4598EED925703ED748</vt:lpwstr>
  </property>
</Properties>
</file>